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94"/>
    <a:srgbClr val="37B3A0"/>
    <a:srgbClr val="008B8B"/>
    <a:srgbClr val="38B29E"/>
    <a:srgbClr val="007D9F"/>
    <a:srgbClr val="FF9E2B"/>
    <a:srgbClr val="00758D"/>
    <a:srgbClr val="006F87"/>
    <a:srgbClr val="EF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3"/>
    <p:restoredTop sz="94648"/>
  </p:normalViewPr>
  <p:slideViewPr>
    <p:cSldViewPr snapToGrid="0" snapToObjects="1">
      <p:cViewPr varScale="1">
        <p:scale>
          <a:sx n="64" d="100"/>
          <a:sy n="64" d="100"/>
        </p:scale>
        <p:origin x="14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732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70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26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886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685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05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26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00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4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44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73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BAAB-0FE4-904D-83A4-83575C7B2519}" type="datetimeFigureOut">
              <a:rPr lang="es-CO" smtClean="0"/>
              <a:t>16/12/2021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08AB-B1E3-E340-811A-AFD058719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57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B6A8FFBD-82A2-4AC8-A8B7-97AD3B0FD654}"/>
              </a:ext>
            </a:extLst>
          </p:cNvPr>
          <p:cNvSpPr txBox="1">
            <a:spLocks/>
          </p:cNvSpPr>
          <p:nvPr/>
        </p:nvSpPr>
        <p:spPr>
          <a:xfrm>
            <a:off x="394835" y="2769073"/>
            <a:ext cx="8354330" cy="240557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800" b="1" i="1" dirty="0">
                <a:solidFill>
                  <a:srgbClr val="002060"/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SUBASTA EN SOBRE CERRADO BIENES DEVOLUTIVOS INSERVIBLES </a:t>
            </a:r>
          </a:p>
        </p:txBody>
      </p:sp>
      <p:pic>
        <p:nvPicPr>
          <p:cNvPr id="3" name="Imagen 2" descr="Imagen que contiene interior, tabla, hecho de madera, foto&#10;&#10;Descripción generada automáticamente">
            <a:extLst>
              <a:ext uri="{FF2B5EF4-FFF2-40B4-BE49-F238E27FC236}">
                <a16:creationId xmlns:a16="http://schemas.microsoft.com/office/drawing/2014/main" id="{44214585-9853-4A09-883A-63EBE500F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6360" y="5032398"/>
            <a:ext cx="1099933" cy="12404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D005A10-C543-49EA-AEA3-D784EC59C5AE}"/>
              </a:ext>
            </a:extLst>
          </p:cNvPr>
          <p:cNvSpPr txBox="1">
            <a:spLocks/>
          </p:cNvSpPr>
          <p:nvPr/>
        </p:nvSpPr>
        <p:spPr>
          <a:xfrm>
            <a:off x="2133898" y="5623722"/>
            <a:ext cx="2181787" cy="2718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i="1" dirty="0">
                <a:ln w="0">
                  <a:solidFill>
                    <a:schemeClr val="tx1"/>
                  </a:solidFill>
                </a:ln>
                <a:latin typeface="Colonna MT" panose="04020805060202030203" pitchFamily="82" charset="0"/>
                <a:cs typeface="Arial" panose="020B0604020202020204" pitchFamily="34" charset="0"/>
              </a:rPr>
              <a:t>C.I. Turipaná - 2021</a:t>
            </a:r>
          </a:p>
        </p:txBody>
      </p:sp>
    </p:spTree>
    <p:extLst>
      <p:ext uri="{BB962C8B-B14F-4D97-AF65-F5344CB8AC3E}">
        <p14:creationId xmlns:p14="http://schemas.microsoft.com/office/powerpoint/2010/main" val="198470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1EE8E3-B72F-497C-AEC8-2A1DDB1B6B26}"/>
              </a:ext>
            </a:extLst>
          </p:cNvPr>
          <p:cNvSpPr txBox="1"/>
          <p:nvPr/>
        </p:nvSpPr>
        <p:spPr>
          <a:xfrm>
            <a:off x="337624" y="282303"/>
            <a:ext cx="384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Activos a ofertar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3C4120-D36C-48D9-85A2-B0A7C1305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57064"/>
              </p:ext>
            </p:extLst>
          </p:nvPr>
        </p:nvGraphicFramePr>
        <p:xfrm>
          <a:off x="1928815" y="1055078"/>
          <a:ext cx="5880295" cy="4987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045">
                  <a:extLst>
                    <a:ext uri="{9D8B030D-6E8A-4147-A177-3AD203B41FA5}">
                      <a16:colId xmlns:a16="http://schemas.microsoft.com/office/drawing/2014/main" val="474617126"/>
                    </a:ext>
                  </a:extLst>
                </a:gridCol>
                <a:gridCol w="2396579">
                  <a:extLst>
                    <a:ext uri="{9D8B030D-6E8A-4147-A177-3AD203B41FA5}">
                      <a16:colId xmlns:a16="http://schemas.microsoft.com/office/drawing/2014/main" val="715563183"/>
                    </a:ext>
                  </a:extLst>
                </a:gridCol>
                <a:gridCol w="2924671">
                  <a:extLst>
                    <a:ext uri="{9D8B030D-6E8A-4147-A177-3AD203B41FA5}">
                      <a16:colId xmlns:a16="http://schemas.microsoft.com/office/drawing/2014/main" val="1683835382"/>
                    </a:ext>
                  </a:extLst>
                </a:gridCol>
              </a:tblGrid>
              <a:tr h="467428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No.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Tipo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Nombre de Activo 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0850161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Maquinarias y equipos agrícolas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ELECTROBOMBA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15849030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MODULO DE PURIFICACION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0961145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3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Equipos de laboratorio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MODULO DE ULTRAPURIFICACION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6211723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BALANZA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0913499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5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BALANZA ANALOGA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01642006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6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DISPENSADOR DIGITAL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024548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Equipos de laboratorio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_tradnl" sz="1400">
                          <a:effectLst/>
                        </a:rPr>
                        <a:t>CUBICULO PARA BALANZA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46491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8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MESA AUXILIAR EN MADERA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379409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9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ERGONOMICA GIRATORIA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4946983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10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ERGONOMICA GIRATORIA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1939410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11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TIPO EXHIBICION PORTAT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4881480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12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ERGONOMICA GIRATORIA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33314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13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GIRATORIA SIN BRAZO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41003384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14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ESCRITORIO DE MADERA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8496177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15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ESCRITORIO DE MADERA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7062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2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1EE8E3-B72F-497C-AEC8-2A1DDB1B6B26}"/>
              </a:ext>
            </a:extLst>
          </p:cNvPr>
          <p:cNvSpPr txBox="1"/>
          <p:nvPr/>
        </p:nvSpPr>
        <p:spPr>
          <a:xfrm>
            <a:off x="337624" y="282303"/>
            <a:ext cx="384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Activos a ofertar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8594966-838F-41F5-9380-B6337BC9F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88613"/>
              </p:ext>
            </p:extLst>
          </p:nvPr>
        </p:nvGraphicFramePr>
        <p:xfrm>
          <a:off x="1928815" y="1702190"/>
          <a:ext cx="5808416" cy="2954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211">
                  <a:extLst>
                    <a:ext uri="{9D8B030D-6E8A-4147-A177-3AD203B41FA5}">
                      <a16:colId xmlns:a16="http://schemas.microsoft.com/office/drawing/2014/main" val="454736939"/>
                    </a:ext>
                  </a:extLst>
                </a:gridCol>
                <a:gridCol w="2367285">
                  <a:extLst>
                    <a:ext uri="{9D8B030D-6E8A-4147-A177-3AD203B41FA5}">
                      <a16:colId xmlns:a16="http://schemas.microsoft.com/office/drawing/2014/main" val="2323192327"/>
                    </a:ext>
                  </a:extLst>
                </a:gridCol>
                <a:gridCol w="2888920">
                  <a:extLst>
                    <a:ext uri="{9D8B030D-6E8A-4147-A177-3AD203B41FA5}">
                      <a16:colId xmlns:a16="http://schemas.microsoft.com/office/drawing/2014/main" val="2916072857"/>
                    </a:ext>
                  </a:extLst>
                </a:gridCol>
              </a:tblGrid>
              <a:tr h="407173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No.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Tipo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Nombre de Activo 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2797827595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effectLst/>
                        </a:rPr>
                        <a:t>16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ESCRITORIO DE MADERA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1505753914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17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GABINETE MET PARA COLECC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3219156858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18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MESA PARA CAFETERIA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3596617370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19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MESA DE JUNTAS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777892561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20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MESA AUXILIAR DE MADERA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2075307698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21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AUXILIAR CON BRAZOS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348629445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22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AUXILIAR SIN BRAZOS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4176038502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23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AUXILIAR SIN BRAZOS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1861752301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Muebles y enseres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effectLst/>
                        </a:rPr>
                        <a:t>SILLA AUXILIAR SIN BRAZOS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233305139"/>
                  </a:ext>
                </a:extLst>
              </a:tr>
              <a:tr h="254704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effectLst/>
                        </a:rPr>
                        <a:t>25</a:t>
                      </a:r>
                      <a:endParaRPr lang="es-CO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Muebles y enseres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b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effectLst/>
                        </a:rPr>
                        <a:t>SILLA AUXILIAR SIN BRAZOS</a:t>
                      </a:r>
                      <a:endParaRPr lang="es-CO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625" marR="39625" marT="0" marB="0" anchor="ctr"/>
                </a:tc>
                <a:extLst>
                  <a:ext uri="{0D108BD9-81ED-4DB2-BD59-A6C34878D82A}">
                    <a16:rowId xmlns:a16="http://schemas.microsoft.com/office/drawing/2014/main" val="386510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7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ior, tabla, hecho de madera, foto&#10;&#10;Descripción generada automáticamente">
            <a:extLst>
              <a:ext uri="{FF2B5EF4-FFF2-40B4-BE49-F238E27FC236}">
                <a16:creationId xmlns:a16="http://schemas.microsoft.com/office/drawing/2014/main" id="{B4C2BB7F-0FD1-44F5-B0C8-A8BCAFDA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4" y="1377610"/>
            <a:ext cx="2091157" cy="2358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070E952-D48D-4469-8A11-8D5CA2B64381}"/>
              </a:ext>
            </a:extLst>
          </p:cNvPr>
          <p:cNvSpPr/>
          <p:nvPr/>
        </p:nvSpPr>
        <p:spPr>
          <a:xfrm rot="20491561">
            <a:off x="871539" y="2812591"/>
            <a:ext cx="7402267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Valor a ofertar del Lote</a:t>
            </a:r>
          </a:p>
          <a:p>
            <a:pPr algn="ctr"/>
            <a:r>
              <a:rPr lang="es-ES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$139.000 </a:t>
            </a:r>
          </a:p>
        </p:txBody>
      </p:sp>
    </p:spTree>
    <p:extLst>
      <p:ext uri="{BB962C8B-B14F-4D97-AF65-F5344CB8AC3E}">
        <p14:creationId xmlns:p14="http://schemas.microsoft.com/office/powerpoint/2010/main" val="267295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2BA0E0-80CF-459A-A00E-8470C1EE436D}"/>
              </a:ext>
            </a:extLst>
          </p:cNvPr>
          <p:cNvSpPr txBox="1"/>
          <p:nvPr/>
        </p:nvSpPr>
        <p:spPr>
          <a:xfrm>
            <a:off x="804127" y="1091605"/>
            <a:ext cx="753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Cronograma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A330C3-71ED-47F5-BDE5-A4119D3E4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88191"/>
              </p:ext>
            </p:extLst>
          </p:nvPr>
        </p:nvGraphicFramePr>
        <p:xfrm>
          <a:off x="804127" y="2078984"/>
          <a:ext cx="6806495" cy="166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776">
                  <a:extLst>
                    <a:ext uri="{9D8B030D-6E8A-4147-A177-3AD203B41FA5}">
                      <a16:colId xmlns:a16="http://schemas.microsoft.com/office/drawing/2014/main" val="1151077853"/>
                    </a:ext>
                  </a:extLst>
                </a:gridCol>
                <a:gridCol w="3281719">
                  <a:extLst>
                    <a:ext uri="{9D8B030D-6E8A-4147-A177-3AD203B41FA5}">
                      <a16:colId xmlns:a16="http://schemas.microsoft.com/office/drawing/2014/main" val="1008855766"/>
                    </a:ext>
                  </a:extLst>
                </a:gridCol>
              </a:tblGrid>
              <a:tr h="41575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CRONOGRAMA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6419"/>
                  </a:ext>
                </a:extLst>
              </a:tr>
              <a:tr h="415756">
                <a:tc>
                  <a:txBody>
                    <a:bodyPr/>
                    <a:lstStyle/>
                    <a:p>
                      <a:pPr algn="just"/>
                      <a:r>
                        <a:rPr lang="es-CO" sz="1800">
                          <a:effectLst/>
                        </a:rPr>
                        <a:t>Fecha Apertura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800" dirty="0">
                          <a:effectLst/>
                        </a:rPr>
                        <a:t>20 de diciembre de 2021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402668"/>
                  </a:ext>
                </a:extLst>
              </a:tr>
              <a:tr h="415756">
                <a:tc>
                  <a:txBody>
                    <a:bodyPr/>
                    <a:lstStyle/>
                    <a:p>
                      <a:pPr algn="just"/>
                      <a:r>
                        <a:rPr lang="es-CO" sz="1800">
                          <a:effectLst/>
                        </a:rPr>
                        <a:t>Fecha Visita de Verificación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800" dirty="0">
                          <a:effectLst/>
                        </a:rPr>
                        <a:t>11 de enero de 2022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730141"/>
                  </a:ext>
                </a:extLst>
              </a:tr>
              <a:tr h="415756">
                <a:tc>
                  <a:txBody>
                    <a:bodyPr/>
                    <a:lstStyle/>
                    <a:p>
                      <a:pPr algn="just"/>
                      <a:r>
                        <a:rPr lang="es-CO" sz="1800">
                          <a:effectLst/>
                        </a:rPr>
                        <a:t>Fecha Cierre Convocatoria</a:t>
                      </a:r>
                      <a:endParaRPr lang="es-CO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800" dirty="0">
                          <a:effectLst/>
                        </a:rPr>
                        <a:t>18 de enero de 2022</a:t>
                      </a:r>
                      <a:endParaRPr lang="es-CO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8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54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2BA0E0-80CF-459A-A00E-8470C1EE436D}"/>
              </a:ext>
            </a:extLst>
          </p:cNvPr>
          <p:cNvSpPr txBox="1"/>
          <p:nvPr/>
        </p:nvSpPr>
        <p:spPr>
          <a:xfrm>
            <a:off x="804127" y="1091605"/>
            <a:ext cx="753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Criterios de verificación de la oferta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5F4D5C-C66D-41EE-B232-5DB67F4774FF}"/>
              </a:ext>
            </a:extLst>
          </p:cNvPr>
          <p:cNvSpPr txBox="1"/>
          <p:nvPr/>
        </p:nvSpPr>
        <p:spPr>
          <a:xfrm>
            <a:off x="388129" y="2032811"/>
            <a:ext cx="79517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Participantes del proceso: </a:t>
            </a:r>
            <a:r>
              <a:rPr lang="es-CO" sz="2400" dirty="0"/>
              <a:t>público en general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Número de lotes ofertados</a:t>
            </a:r>
            <a:r>
              <a:rPr lang="es-CO" sz="2400" dirty="0"/>
              <a:t>: Uno (1)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Proceso de adjudicación: </a:t>
            </a:r>
            <a:r>
              <a:rPr lang="es-CO" sz="2400" dirty="0"/>
              <a:t>Se tendrá en cuenta el mejor precio ofertado.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Ofertas en orden de llegada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b="1" dirty="0"/>
              <a:t>Oferta comercial: </a:t>
            </a:r>
            <a:r>
              <a:rPr lang="es-CO" sz="2400" dirty="0"/>
              <a:t>el proponente debe informar el destino final de los bienes adquiridos en la presente subasta. </a:t>
            </a:r>
          </a:p>
          <a:p>
            <a:endParaRPr lang="es-CO" sz="2400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374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2BA0E0-80CF-459A-A00E-8470C1EE436D}"/>
              </a:ext>
            </a:extLst>
          </p:cNvPr>
          <p:cNvSpPr txBox="1"/>
          <p:nvPr/>
        </p:nvSpPr>
        <p:spPr>
          <a:xfrm>
            <a:off x="466502" y="506830"/>
            <a:ext cx="350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Lote Ofertado</a:t>
            </a:r>
          </a:p>
        </p:txBody>
      </p:sp>
      <p:pic>
        <p:nvPicPr>
          <p:cNvPr id="6" name="Imagen 5" descr="Imagen que contiene edificio, hecho de madera, horno, tabla&#10;&#10;Descripción generada automáticamente">
            <a:extLst>
              <a:ext uri="{FF2B5EF4-FFF2-40B4-BE49-F238E27FC236}">
                <a16:creationId xmlns:a16="http://schemas.microsoft.com/office/drawing/2014/main" id="{8FAA5536-1798-4FF0-A037-9FE107478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336" y="1804913"/>
            <a:ext cx="4535657" cy="3401743"/>
          </a:xfrm>
          <a:prstGeom prst="rect">
            <a:avLst/>
          </a:prstGeom>
        </p:spPr>
      </p:pic>
      <p:pic>
        <p:nvPicPr>
          <p:cNvPr id="9" name="Imagen 8" descr="Imagen que contiene interior, ventana, tabla, cuarto&#10;&#10;Descripción generada automáticamente">
            <a:extLst>
              <a:ext uri="{FF2B5EF4-FFF2-40B4-BE49-F238E27FC236}">
                <a16:creationId xmlns:a16="http://schemas.microsoft.com/office/drawing/2014/main" id="{F4BDAFCF-77BD-4F4C-8712-E2C0A367A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4" y="1237956"/>
            <a:ext cx="4811150" cy="36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32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36637C1DCEE7499866EFDEA7E50DDD" ma:contentTypeVersion="26" ma:contentTypeDescription="Crear nuevo documento." ma:contentTypeScope="" ma:versionID="3f3a8c169fc2b75be8ca9cce3eac5187">
  <xsd:schema xmlns:xsd="http://www.w3.org/2001/XMLSchema" xmlns:xs="http://www.w3.org/2001/XMLSchema" xmlns:p="http://schemas.microsoft.com/office/2006/metadata/properties" xmlns:ns2="51c34aae-01ab-4ac9-8738-89c8f0392665" targetNamespace="http://schemas.microsoft.com/office/2006/metadata/properties" ma:root="true" ma:fieldsID="84f45c99c802bd3f20290f8688069d8f" ns2:_="">
    <xsd:import namespace="51c34aae-01ab-4ac9-8738-89c8f039266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34aae-01ab-4ac9-8738-89c8f03926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c34aae-01ab-4ac9-8738-89c8f0392665">INTRCORPOICA-492-714</_dlc_DocId>
    <_dlc_DocIdUrl xmlns="51c34aae-01ab-4ac9-8738-89c8f0392665">
      <Url>http://intranet.corpoica.org.co/ProcesosOrganizacionales/DirecEstrategico/circo/manual/_layouts/15/DocIdRedir.aspx?ID=INTRCORPOICA-492-714</Url>
      <Description>INTRCORPOICA-492-714</Description>
    </_dlc_DocIdUrl>
  </documentManagement>
</p:properties>
</file>

<file path=customXml/itemProps1.xml><?xml version="1.0" encoding="utf-8"?>
<ds:datastoreItem xmlns:ds="http://schemas.openxmlformats.org/officeDocument/2006/customXml" ds:itemID="{3729D229-725B-4093-98CC-70A313E31F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68B579-5E5E-4554-ADD2-CC161277959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6089622-8DDE-443F-B524-AB8F99374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c34aae-01ab-4ac9-8738-89c8f0392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6266F82-72CC-4CF0-AB6D-CD72AC02D795}">
  <ds:schemaRefs>
    <ds:schemaRef ds:uri="http://purl.org/dc/dcmitype/"/>
    <ds:schemaRef ds:uri="http://purl.org/dc/elements/1.1/"/>
    <ds:schemaRef ds:uri="51c34aae-01ab-4ac9-8738-89c8f0392665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306</Words>
  <Application>Microsoft Office PowerPoint</Application>
  <PresentationFormat>Presentación en pantalla (4:3)</PresentationFormat>
  <Paragraphs>102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Colonna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Ligia Patricia Trujillo Salazar</cp:lastModifiedBy>
  <cp:revision>161</cp:revision>
  <dcterms:created xsi:type="dcterms:W3CDTF">2018-03-13T15:19:14Z</dcterms:created>
  <dcterms:modified xsi:type="dcterms:W3CDTF">2021-12-17T01:29:05Z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0x010100E336637C1DCEE7499866EFDEA7E50DDD</vt:lpwstr>
  </property>
  <property fmtid="{D5CDD505-2E9C-101B-9397-08002B2CF9AE}" pid="3" name="_dlc_DocIdItemGuid">
    <vt:lpwstr>1460313c-f46d-421f-8586-b65a069dd587</vt:lpwstr>
  </property>
</Properties>
</file>